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6" r:id="rId3"/>
    <p:sldId id="267" r:id="rId4"/>
    <p:sldId id="259" r:id="rId5"/>
    <p:sldId id="264" r:id="rId6"/>
    <p:sldId id="268" r:id="rId7"/>
    <p:sldId id="260" r:id="rId8"/>
    <p:sldId id="269" r:id="rId9"/>
    <p:sldId id="271" r:id="rId10"/>
    <p:sldId id="270" r:id="rId11"/>
    <p:sldId id="265" r:id="rId12"/>
    <p:sldId id="263" r:id="rId13"/>
    <p:sldId id="261" r:id="rId14"/>
    <p:sldId id="258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tiff"/><Relationship Id="rId7" Type="http://schemas.openxmlformats.org/officeDocument/2006/relationships/image" Target="../media/image21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07/s11071-017-4009-9" TargetMode="External"/><Relationship Id="rId3" Type="http://schemas.openxmlformats.org/officeDocument/2006/relationships/hyperlink" Target="https://doi.org/10.1007/s11071-019-04917-7" TargetMode="External"/><Relationship Id="rId7" Type="http://schemas.openxmlformats.org/officeDocument/2006/relationships/hyperlink" Target="https://doi.org/10.1103/PhysRevE.97.052202" TargetMode="External"/><Relationship Id="rId2" Type="http://schemas.openxmlformats.org/officeDocument/2006/relationships/hyperlink" Target="https://doi.org/10.1103/PhysRevE.84.03620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063/1.4985291" TargetMode="External"/><Relationship Id="rId5" Type="http://schemas.openxmlformats.org/officeDocument/2006/relationships/hyperlink" Target="https://doi.org/10.1063/1.4963013" TargetMode="External"/><Relationship Id="rId4" Type="http://schemas.openxmlformats.org/officeDocument/2006/relationships/hyperlink" Target="https://doi.org/10.1103/PhysRevE.93.05221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469557"/>
            <a:ext cx="12192000" cy="3040406"/>
          </a:xfrm>
        </p:spPr>
        <p:txBody>
          <a:bodyPr>
            <a:noAutofit/>
          </a:bodyPr>
          <a:lstStyle/>
          <a:p>
            <a:r>
              <a:rPr lang="en-AU" sz="4400" dirty="0"/>
              <a:t>Joint characterization of phase synchronization in networks with multivariate singular spectrum analysis and  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328" y="5511157"/>
            <a:ext cx="3468413" cy="1655762"/>
          </a:xfrm>
        </p:spPr>
        <p:txBody>
          <a:bodyPr>
            <a:normAutofit/>
          </a:bodyPr>
          <a:lstStyle/>
          <a:p>
            <a:r>
              <a:rPr lang="en-US" sz="2000" dirty="0"/>
              <a:t>Leonardo </a:t>
            </a:r>
            <a:r>
              <a:rPr lang="en-US" sz="2000" dirty="0" err="1"/>
              <a:t>Portes</a:t>
            </a:r>
            <a:endParaRPr lang="en-US" sz="2000" dirty="0"/>
          </a:p>
          <a:p>
            <a:r>
              <a:rPr lang="en-US" sz="1400" dirty="0"/>
              <a:t>Complex Systems Group, Dep </a:t>
            </a:r>
            <a:r>
              <a:rPr lang="en-US" sz="1400" dirty="0" err="1"/>
              <a:t>Maths</a:t>
            </a:r>
            <a:r>
              <a:rPr lang="en-US" sz="1400" dirty="0"/>
              <a:t> &amp; Stats</a:t>
            </a:r>
          </a:p>
          <a:p>
            <a:r>
              <a:rPr lang="en-US" sz="1400" dirty="0"/>
              <a:t>University of Western Australia</a:t>
            </a:r>
          </a:p>
          <a:p>
            <a:r>
              <a:rPr lang="en-US" sz="1100" dirty="0"/>
              <a:t>https://</a:t>
            </a:r>
            <a:r>
              <a:rPr lang="en-US" sz="1100" dirty="0" err="1"/>
              <a:t>orcid.org</a:t>
            </a:r>
            <a:r>
              <a:rPr lang="en-US" sz="1100" dirty="0"/>
              <a:t>/0000-0002-4310-2942</a:t>
            </a:r>
            <a:endParaRPr lang="en-US" sz="28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4186811" y="5511157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Leandro Freitas</a:t>
            </a:r>
          </a:p>
          <a:p>
            <a:r>
              <a:rPr lang="en-US" sz="1400" dirty="0"/>
              <a:t>﻿Instituto Federal de </a:t>
            </a:r>
            <a:r>
              <a:rPr lang="en-US" sz="1400" dirty="0" err="1"/>
              <a:t>Educação</a:t>
            </a:r>
            <a:r>
              <a:rPr lang="en-US" sz="1400" dirty="0"/>
              <a:t>, </a:t>
            </a:r>
            <a:r>
              <a:rPr lang="en-US" sz="1400" dirty="0" err="1"/>
              <a:t>Ciência</a:t>
            </a:r>
            <a:r>
              <a:rPr lang="en-US" sz="1400" dirty="0"/>
              <a:t> e </a:t>
            </a:r>
            <a:r>
              <a:rPr lang="en-US" sz="1400" dirty="0" err="1"/>
              <a:t>Tecnologia</a:t>
            </a:r>
            <a:r>
              <a:rPr lang="en-US" sz="1400" dirty="0"/>
              <a:t> de Minas Gerais (Brazil)</a:t>
            </a:r>
          </a:p>
          <a:p>
            <a:r>
              <a:rPr lang="en-AU" sz="1100" dirty="0"/>
              <a:t>http://</a:t>
            </a:r>
            <a:r>
              <a:rPr lang="en-AU" sz="1100" dirty="0" err="1"/>
              <a:t>lattes.cnpq.br</a:t>
            </a:r>
            <a:r>
              <a:rPr lang="en-AU" sz="1100" dirty="0"/>
              <a:t>/2243352137634236</a:t>
            </a:r>
            <a:endParaRPr lang="en-US" sz="4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8054618" y="5511157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Luis Aguirre</a:t>
            </a:r>
          </a:p>
          <a:p>
            <a:r>
              <a:rPr lang="en-US" sz="1400" dirty="0"/>
              <a:t>﻿</a:t>
            </a:r>
            <a:r>
              <a:rPr lang="en-US" sz="1400" dirty="0" err="1"/>
              <a:t>Departamento</a:t>
            </a:r>
            <a:r>
              <a:rPr lang="en-US" sz="1400" dirty="0"/>
              <a:t> de </a:t>
            </a:r>
            <a:r>
              <a:rPr lang="en-US" sz="1400" dirty="0" err="1"/>
              <a:t>Engenharia</a:t>
            </a:r>
            <a:r>
              <a:rPr lang="en-US" sz="1400" dirty="0"/>
              <a:t> </a:t>
            </a:r>
            <a:r>
              <a:rPr lang="en-US" sz="1400" dirty="0" err="1"/>
              <a:t>Eletronica</a:t>
            </a:r>
            <a:endParaRPr lang="en-US" sz="1400" dirty="0"/>
          </a:p>
          <a:p>
            <a:r>
              <a:rPr lang="en-US" sz="1400" dirty="0" err="1"/>
              <a:t>Universidade</a:t>
            </a:r>
            <a:r>
              <a:rPr lang="en-US" sz="1400" dirty="0"/>
              <a:t> Federal de Minas Gerais (Brazil)</a:t>
            </a:r>
          </a:p>
          <a:p>
            <a:r>
              <a:rPr lang="en-US" sz="1100" dirty="0"/>
              <a:t>http://</a:t>
            </a:r>
            <a:r>
              <a:rPr lang="en-US" sz="1100" dirty="0" err="1"/>
              <a:t>lattes.cnpq.br</a:t>
            </a:r>
            <a:r>
              <a:rPr lang="en-US" sz="1100" dirty="0"/>
              <a:t>/6682146998710900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900" y="3426305"/>
            <a:ext cx="1884234" cy="2084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706" y="3346833"/>
            <a:ext cx="1884235" cy="216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610" y="3349158"/>
            <a:ext cx="1543022" cy="216199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DD9544-2FFF-E849-AF94-89AC367E0CA4}"/>
              </a:ext>
            </a:extLst>
          </p:cNvPr>
          <p:cNvSpPr/>
          <p:nvPr/>
        </p:nvSpPr>
        <p:spPr>
          <a:xfrm>
            <a:off x="42459" y="100225"/>
            <a:ext cx="763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Parallel Section   |   Dynamics 1    |    Salón 1    |    14:15 – 15:45    |   Tuesday 6</a:t>
            </a:r>
          </a:p>
          <a:p>
            <a:endParaRPr lang="en-AU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5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E13BC7-3841-B744-AA26-3905DE7EC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442" y="2974866"/>
            <a:ext cx="4673600" cy="2451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2B44AB51-6EDE-4949-BF9D-0F6D85E7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666" y="1478454"/>
            <a:ext cx="2870200" cy="4521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F2CFE9-FDEF-D945-A279-5568DB8AC3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48" y="1452180"/>
            <a:ext cx="3251200" cy="45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COUPLED ROSSLER OSCILATORS</a:t>
            </a:r>
          </a:p>
        </p:txBody>
      </p:sp>
    </p:spTree>
    <p:extLst>
      <p:ext uri="{BB962C8B-B14F-4D97-AF65-F5344CB8AC3E}">
        <p14:creationId xmlns:p14="http://schemas.microsoft.com/office/powerpoint/2010/main" val="29760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238799-7DDA-954E-AF52-0277D304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6" y="1952367"/>
            <a:ext cx="3537069" cy="236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695B36-41A4-6C4A-87A4-A8DB58F82B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109" b="42211"/>
          <a:stretch/>
        </p:blipFill>
        <p:spPr>
          <a:xfrm>
            <a:off x="5543813" y="563215"/>
            <a:ext cx="3357237" cy="807930"/>
          </a:xfrm>
          <a:prstGeom prst="rect">
            <a:avLst/>
          </a:prstGeom>
        </p:spPr>
      </p:pic>
      <p:pic>
        <p:nvPicPr>
          <p:cNvPr id="4" name="Imagem 44">
            <a:extLst>
              <a:ext uri="{FF2B5EF4-FFF2-40B4-BE49-F238E27FC236}">
                <a16:creationId xmlns:a16="http://schemas.microsoft.com/office/drawing/2014/main" id="{933B403A-2CE3-CC49-A0F6-23D58CCEE6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27" y="4271349"/>
            <a:ext cx="1567050" cy="1120403"/>
          </a:xfrm>
          <a:prstGeom prst="rect">
            <a:avLst/>
          </a:prstGeom>
        </p:spPr>
      </p:pic>
      <p:pic>
        <p:nvPicPr>
          <p:cNvPr id="5" name="Imagem 43">
            <a:extLst>
              <a:ext uri="{FF2B5EF4-FFF2-40B4-BE49-F238E27FC236}">
                <a16:creationId xmlns:a16="http://schemas.microsoft.com/office/drawing/2014/main" id="{4F878396-C7C5-C045-9293-FA26D12D56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24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426" y="2426666"/>
            <a:ext cx="1567050" cy="112040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8997380" y="1652554"/>
            <a:ext cx="2162951" cy="2965086"/>
            <a:chOff x="6359426" y="2426666"/>
            <a:chExt cx="2162951" cy="2965086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/>
            <p:nvPr/>
          </p:nvCxnSpPr>
          <p:spPr>
            <a:xfrm>
              <a:off x="7267833" y="3632407"/>
              <a:ext cx="346488" cy="903994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9426" y="2426666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5327" y="427134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40514C-7AED-8847-87D7-F5AC130AF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C83546-C908-C349-A64C-6680FEC26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C00BBB-158A-1145-8E94-F3ED7A4B6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4A8458-8EBB-4A4F-BD7C-0CAD4B66CE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94D33B-9541-0D44-824A-945B015B9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" y="4857209"/>
            <a:ext cx="1922868" cy="1942097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10" y="1152911"/>
            <a:ext cx="4613261" cy="2906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4316E3-78F7-B749-83F6-485785D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81" y="392503"/>
            <a:ext cx="3854014" cy="404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016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C3CD2-3A21-174F-A956-6FF701F23DDE}"/>
              </a:ext>
            </a:extLst>
          </p:cNvPr>
          <p:cNvSpPr/>
          <p:nvPr/>
        </p:nvSpPr>
        <p:spPr>
          <a:xfrm>
            <a:off x="10514" y="0"/>
            <a:ext cx="12181486" cy="6858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987971"/>
            <a:ext cx="12181486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err="1">
                <a:effectLst/>
              </a:rPr>
              <a:t>Groth</a:t>
            </a:r>
            <a:r>
              <a:rPr lang="en-AU" sz="1200" dirty="0">
                <a:effectLst/>
              </a:rPr>
              <a:t>, A., &amp; </a:t>
            </a:r>
            <a:r>
              <a:rPr lang="en-AU" sz="1200" dirty="0" err="1">
                <a:effectLst/>
              </a:rPr>
              <a:t>Ghil</a:t>
            </a:r>
            <a:r>
              <a:rPr lang="en-AU" sz="1200" dirty="0">
                <a:effectLst/>
              </a:rPr>
              <a:t>, M. (2011). Multivariate singular spectrum analysis and the road to phase synchronization.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84</a:t>
            </a:r>
            <a:r>
              <a:rPr lang="en-AU" sz="1200" dirty="0">
                <a:effectLst/>
              </a:rPr>
              <a:t>(3), 036206. </a:t>
            </a:r>
            <a:r>
              <a:rPr lang="en-AU" sz="1200" dirty="0">
                <a:effectLst/>
                <a:hlinkClick r:id="rId2"/>
              </a:rPr>
              <a:t>https://doi.org/10.1103/PhysRevE.84.036206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/>
          </a:p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200" i="1" dirty="0">
                <a:effectLst/>
              </a:rPr>
              <a:t>Nonlinear Dynamics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96</a:t>
            </a:r>
            <a:r>
              <a:rPr lang="en-AU" sz="1200" dirty="0">
                <a:effectLst/>
              </a:rPr>
              <a:t>(3), 2197–2209. </a:t>
            </a:r>
            <a:r>
              <a:rPr lang="en-AU" sz="1200" dirty="0">
                <a:effectLst/>
                <a:hlinkClick r:id="rId3"/>
              </a:rPr>
              <a:t>https://doi.org/10.1007/s11071-019-04917-7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Aguirre, L. A., \bf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93</a:t>
            </a:r>
            <a:r>
              <a:rPr lang="en-AU" sz="1200" dirty="0">
                <a:effectLst/>
              </a:rPr>
              <a:t>(5), 052216. </a:t>
            </a:r>
            <a:r>
              <a:rPr lang="en-AU" sz="1200" dirty="0">
                <a:effectLst/>
                <a:hlinkClick r:id="rId4"/>
              </a:rPr>
              <a:t>https://doi.org/10.1103/PhysRevE.93.052216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200" i="1" dirty="0">
                <a:effectLst/>
              </a:rPr>
              <a:t>Chaos: An Interdisciplinary Journal of Nonlinear Science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26</a:t>
            </a:r>
            <a:r>
              <a:rPr lang="en-AU" sz="1200" dirty="0">
                <a:effectLst/>
              </a:rPr>
              <a:t>(9), 093112. </a:t>
            </a:r>
            <a:r>
              <a:rPr lang="en-AU" sz="1200" dirty="0">
                <a:effectLst/>
                <a:hlinkClick r:id="rId5"/>
              </a:rPr>
              <a:t>https://doi.org/10.1063/1.4963013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r>
              <a:rPr lang="en-AU" sz="1200" dirty="0">
                <a:effectLst/>
              </a:rPr>
              <a:t>Aguirre, L. A., </a:t>
            </a:r>
            <a:r>
              <a:rPr lang="en-AU" sz="1200" dirty="0" err="1">
                <a:effectLst/>
              </a:rPr>
              <a:t>Portes</a:t>
            </a:r>
            <a:r>
              <a:rPr lang="en-AU" sz="1200" dirty="0">
                <a:effectLst/>
              </a:rPr>
              <a:t>, L. L., &amp; </a:t>
            </a:r>
            <a:r>
              <a:rPr lang="en-AU" sz="1200" dirty="0" err="1">
                <a:effectLst/>
              </a:rPr>
              <a:t>Letellier</a:t>
            </a:r>
            <a:r>
              <a:rPr lang="en-AU" sz="1200" dirty="0">
                <a:effectLst/>
              </a:rPr>
              <a:t>, C. (2017). Observability and synchronization of neuron models. </a:t>
            </a:r>
            <a:r>
              <a:rPr lang="en-AU" sz="1200" i="1" dirty="0">
                <a:effectLst/>
              </a:rPr>
              <a:t>Chaos: An Interdisciplinary Journal of Nonlinear Science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27</a:t>
            </a:r>
            <a:r>
              <a:rPr lang="en-AU" sz="1200" dirty="0">
                <a:effectLst/>
              </a:rPr>
              <a:t>(10), 103103. </a:t>
            </a:r>
            <a:r>
              <a:rPr lang="en-AU" sz="1200" dirty="0">
                <a:effectLst/>
                <a:hlinkClick r:id="rId6"/>
              </a:rPr>
              <a:t>https://doi.org/10.1063/1.4985291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>
              <a:effectLst/>
            </a:endParaRPr>
          </a:p>
          <a:p>
            <a:endParaRPr lang="en-AU" sz="1200" dirty="0">
              <a:effectLst/>
            </a:endParaRPr>
          </a:p>
          <a:p>
            <a:endParaRPr lang="en-AU" sz="1200" dirty="0"/>
          </a:p>
          <a:p>
            <a:r>
              <a:rPr lang="en-AU" sz="12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200" i="1" dirty="0">
                <a:effectLst/>
              </a:rPr>
              <a:t>Physical Review E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97</a:t>
            </a:r>
            <a:r>
              <a:rPr lang="en-AU" sz="1200" dirty="0">
                <a:effectLst/>
              </a:rPr>
              <a:t>(5), 052202. </a:t>
            </a:r>
            <a:r>
              <a:rPr lang="en-AU" sz="1200" dirty="0">
                <a:effectLst/>
                <a:hlinkClick r:id="rId7"/>
              </a:rPr>
              <a:t>https://doi.org/10.1103/PhysRevE.97.052202</a:t>
            </a:r>
            <a:endParaRPr lang="en-AU" sz="1200" dirty="0"/>
          </a:p>
          <a:p>
            <a:r>
              <a:rPr lang="en-AU" sz="1200" dirty="0">
                <a:effectLst/>
              </a:rPr>
              <a:t>Aguirre, L. A., &amp; Freitas, L. (2017). Control and observability aspects of phase synchronization. </a:t>
            </a:r>
            <a:r>
              <a:rPr lang="en-AU" sz="1200" i="1" dirty="0">
                <a:effectLst/>
              </a:rPr>
              <a:t>Nonlinear Dynamics</a:t>
            </a:r>
            <a:r>
              <a:rPr lang="en-AU" sz="1200" dirty="0">
                <a:effectLst/>
              </a:rPr>
              <a:t>, </a:t>
            </a:r>
            <a:r>
              <a:rPr lang="en-AU" sz="1200" i="1" dirty="0">
                <a:effectLst/>
              </a:rPr>
              <a:t>91</a:t>
            </a:r>
            <a:r>
              <a:rPr lang="en-AU" sz="1200" dirty="0">
                <a:effectLst/>
              </a:rPr>
              <a:t>(4), 1–15. </a:t>
            </a:r>
            <a:r>
              <a:rPr lang="en-AU" sz="1200" dirty="0">
                <a:effectLst/>
                <a:hlinkClick r:id="rId8"/>
              </a:rPr>
              <a:t>https://doi.org/10.1007/s11071-017-4009-9</a:t>
            </a:r>
            <a:r>
              <a:rPr lang="en-AU" sz="1200" dirty="0">
                <a:effectLst/>
              </a:rPr>
              <a:t> </a:t>
            </a:r>
          </a:p>
          <a:p>
            <a:endParaRPr lang="en-AU" sz="1200" dirty="0"/>
          </a:p>
          <a:p>
            <a:endParaRPr lang="en-AU" sz="1200" dirty="0">
              <a:effectLst/>
            </a:endParaRPr>
          </a:p>
          <a:p>
            <a:endParaRPr 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78675" y="157655"/>
            <a:ext cx="1379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6D4AA-9B66-0D4A-9BED-8EC4BCF3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498396"/>
            <a:ext cx="8407400" cy="287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8A528-8172-E749-80DB-7B0AA9215478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FAA75-6AB3-6F48-8E95-FFBE21C0C124}"/>
              </a:ext>
            </a:extLst>
          </p:cNvPr>
          <p:cNvSpPr/>
          <p:nvPr/>
        </p:nvSpPr>
        <p:spPr>
          <a:xfrm>
            <a:off x="0" y="5849995"/>
            <a:ext cx="121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Groth</a:t>
            </a:r>
            <a:r>
              <a:rPr lang="en-AU" sz="1400" dirty="0"/>
              <a:t>, A., &amp; </a:t>
            </a:r>
            <a:r>
              <a:rPr lang="en-AU" sz="1400" dirty="0" err="1"/>
              <a:t>Ghil</a:t>
            </a:r>
            <a:r>
              <a:rPr lang="en-AU" sz="1400" dirty="0"/>
              <a:t>, M. (2011). </a:t>
            </a:r>
            <a:r>
              <a:rPr lang="en-AU" sz="1400" b="1" dirty="0"/>
              <a:t>Multivariate singular spectrum analysis and the road to phase synchronization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84</a:t>
            </a:r>
            <a:r>
              <a:rPr lang="en-AU" sz="1400" dirty="0"/>
              <a:t>(3), 036206.</a:t>
            </a:r>
          </a:p>
          <a:p>
            <a:endParaRPr lang="en-AU" sz="1400" dirty="0"/>
          </a:p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</a:p>
          <a:p>
            <a:endParaRPr lang="en-AU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AECD3C-2299-2444-A8BF-E0A507281DE6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76645"/>
            <a:ext cx="5068614" cy="701122"/>
          </a:xfrm>
        </p:spPr>
        <p:txBody>
          <a:bodyPr>
            <a:normAutofit/>
          </a:bodyPr>
          <a:lstStyle/>
          <a:p>
            <a:r>
              <a:rPr lang="en-US" b="1" dirty="0"/>
              <a:t>SUMARY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312681" y="1530236"/>
            <a:ext cx="1105951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</a:t>
            </a:r>
          </a:p>
          <a:p>
            <a:endParaRPr lang="en-US" sz="2400" dirty="0"/>
          </a:p>
          <a:p>
            <a:r>
              <a:rPr lang="en-US" sz="2400" dirty="0"/>
              <a:t>ASSESMENT TOOLS</a:t>
            </a:r>
          </a:p>
          <a:p>
            <a:pPr lvl="1"/>
            <a:r>
              <a:rPr lang="en-US" dirty="0"/>
              <a:t>VECTOR FIELD PHASE (VFP)   |    SYNC QUALITY</a:t>
            </a:r>
          </a:p>
          <a:p>
            <a:pPr lvl="1"/>
            <a:r>
              <a:rPr lang="en-US" dirty="0"/>
              <a:t>VARIMAX + MULTIVARIATE SINGULAR SPECTRUM ANALYSIS</a:t>
            </a:r>
          </a:p>
          <a:p>
            <a:endParaRPr lang="en-US" sz="2400" dirty="0"/>
          </a:p>
          <a:p>
            <a:r>
              <a:rPr lang="en-US" sz="2400" dirty="0"/>
              <a:t>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919EB-6BC4-FA42-8F10-9280CB17A1DE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9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89037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238799-7DDA-954E-AF52-0277D304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96" y="1952367"/>
            <a:ext cx="3537069" cy="236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1C8712F-401F-754F-9DB6-E6DCD84624F2}"/>
              </a:ext>
            </a:extLst>
          </p:cNvPr>
          <p:cNvSpPr/>
          <p:nvPr/>
        </p:nvSpPr>
        <p:spPr>
          <a:xfrm>
            <a:off x="0" y="143781"/>
            <a:ext cx="165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GOAL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4D162D-2221-A34B-823B-74CFC1598F75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02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109895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9EF86-97EB-734A-924C-C59C073D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24" y="1909328"/>
            <a:ext cx="8522268" cy="49486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78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/>
                  <a:t>For a trajectory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the </a:t>
                </a:r>
                <a:r>
                  <a:rPr lang="en-US" sz="2000" i="1" dirty="0"/>
                  <a:t>Vector Field Phase</a:t>
                </a:r>
                <a:r>
                  <a:rPr lang="en-US" sz="2000" dirty="0"/>
                  <a:t> (VFP)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 is a positive function.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/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  <a:blipFill>
                <a:blip r:embed="rId3"/>
                <a:stretch>
                  <a:fillRect t="-178261" b="-2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14">
            <a:extLst>
              <a:ext uri="{FF2B5EF4-FFF2-40B4-BE49-F238E27FC236}">
                <a16:creationId xmlns:a16="http://schemas.microsoft.com/office/drawing/2014/main" id="{3BF98471-0A57-B143-8D04-9E3B4B7FE11F}"/>
              </a:ext>
            </a:extLst>
          </p:cNvPr>
          <p:cNvGrpSpPr/>
          <p:nvPr/>
        </p:nvGrpSpPr>
        <p:grpSpPr>
          <a:xfrm>
            <a:off x="7711477" y="3790973"/>
            <a:ext cx="2887291" cy="1609221"/>
            <a:chOff x="4715558" y="4844741"/>
            <a:chExt cx="2887291" cy="160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/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pt-B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t-BR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pt-B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  <a:blipFill>
                  <a:blip r:embed="rId4"/>
                  <a:stretch>
                    <a:fillRect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upo 13">
              <a:extLst>
                <a:ext uri="{FF2B5EF4-FFF2-40B4-BE49-F238E27FC236}">
                  <a16:creationId xmlns:a16="http://schemas.microsoft.com/office/drawing/2014/main" id="{5B0B91C3-D45C-0743-BA66-F220264A1861}"/>
                </a:ext>
              </a:extLst>
            </p:cNvPr>
            <p:cNvGrpSpPr/>
            <p:nvPr/>
          </p:nvGrpSpPr>
          <p:grpSpPr>
            <a:xfrm>
              <a:off x="6096000" y="5900672"/>
              <a:ext cx="1506849" cy="553290"/>
              <a:chOff x="6096000" y="5900672"/>
              <a:chExt cx="1506849" cy="553290"/>
            </a:xfrm>
          </p:grpSpPr>
          <p:sp>
            <p:nvSpPr>
              <p:cNvPr id="7" name="CaixaDeTexto 3">
                <a:extLst>
                  <a:ext uri="{FF2B5EF4-FFF2-40B4-BE49-F238E27FC236}">
                    <a16:creationId xmlns:a16="http://schemas.microsoft.com/office/drawing/2014/main" id="{4AB9C343-5E15-0F43-A59C-A7A571307594}"/>
                  </a:ext>
                </a:extLst>
              </p:cNvPr>
              <p:cNvSpPr txBox="1"/>
              <p:nvPr/>
            </p:nvSpPr>
            <p:spPr>
              <a:xfrm>
                <a:off x="6597446" y="6176963"/>
                <a:ext cx="8197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Arc length</a:t>
                </a:r>
              </a:p>
            </p:txBody>
          </p:sp>
          <p:cxnSp>
            <p:nvCxnSpPr>
              <p:cNvPr id="8" name="Conector reto 9">
                <a:extLst>
                  <a:ext uri="{FF2B5EF4-FFF2-40B4-BE49-F238E27FC236}">
                    <a16:creationId xmlns:a16="http://schemas.microsoft.com/office/drawing/2014/main" id="{57348641-625F-5D49-B198-376B0236D930}"/>
                  </a:ext>
                </a:extLst>
              </p:cNvPr>
              <p:cNvCxnSpPr/>
              <p:nvPr/>
            </p:nvCxnSpPr>
            <p:spPr>
              <a:xfrm>
                <a:off x="6096000" y="5900672"/>
                <a:ext cx="530942" cy="552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10">
                <a:extLst>
                  <a:ext uri="{FF2B5EF4-FFF2-40B4-BE49-F238E27FC236}">
                    <a16:creationId xmlns:a16="http://schemas.microsoft.com/office/drawing/2014/main" id="{30836162-CA49-8845-8035-D9CE70846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6942" y="6453253"/>
                <a:ext cx="9759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E037F-A028-7448-9683-9FDA430AA25A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C4562-A79A-574C-A88C-284997F4FAB0}"/>
              </a:ext>
            </a:extLst>
          </p:cNvPr>
          <p:cNvSpPr/>
          <p:nvPr/>
        </p:nvSpPr>
        <p:spPr>
          <a:xfrm>
            <a:off x="0" y="633478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4337A-5D3E-4E49-9A12-5C00A84A4C11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3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B236B-E673-C44A-BAAD-E9D9A66B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068" y="1713186"/>
            <a:ext cx="8730182" cy="49162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A640EEA-AAE2-3745-8DC3-68D9B980BB70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358E83C-1E46-E54F-9848-95C0DF825172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33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EB236B-E673-C44A-BAAD-E9D9A66B0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7745017" cy="43614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CA4D28-D25F-2D4D-BF44-D4B411A31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911" y="5109777"/>
            <a:ext cx="3057842" cy="16037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9595103-1740-F64F-8201-ABA7E7C5B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5911" y="470871"/>
            <a:ext cx="2469855" cy="38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639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4266</TotalTime>
  <Words>630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Joint characterization of phase synchronization in networks with multivariate singular spectrum analysis and  vector field phase </vt:lpstr>
      <vt:lpstr>SUMARY</vt:lpstr>
      <vt:lpstr>THE GOAL</vt:lpstr>
      <vt:lpstr>PowerPoint Presentation</vt:lpstr>
      <vt:lpstr>ASSESMENT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58</cp:revision>
  <dcterms:created xsi:type="dcterms:W3CDTF">2019-08-03T00:56:44Z</dcterms:created>
  <dcterms:modified xsi:type="dcterms:W3CDTF">2019-08-06T00:03:12Z</dcterms:modified>
</cp:coreProperties>
</file>